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38"/>
  </p:notesMasterIdLst>
  <p:sldIdLst>
    <p:sldId id="256" r:id="rId2"/>
    <p:sldId id="261" r:id="rId3"/>
    <p:sldId id="260" r:id="rId4"/>
    <p:sldId id="285" r:id="rId5"/>
    <p:sldId id="272" r:id="rId6"/>
    <p:sldId id="289" r:id="rId7"/>
    <p:sldId id="262" r:id="rId8"/>
    <p:sldId id="276" r:id="rId9"/>
    <p:sldId id="288" r:id="rId10"/>
    <p:sldId id="275" r:id="rId11"/>
    <p:sldId id="269" r:id="rId12"/>
    <p:sldId id="278" r:id="rId13"/>
    <p:sldId id="284" r:id="rId14"/>
    <p:sldId id="299" r:id="rId15"/>
    <p:sldId id="297" r:id="rId16"/>
    <p:sldId id="268" r:id="rId17"/>
    <p:sldId id="301" r:id="rId18"/>
    <p:sldId id="290" r:id="rId19"/>
    <p:sldId id="291" r:id="rId20"/>
    <p:sldId id="292" r:id="rId21"/>
    <p:sldId id="295" r:id="rId22"/>
    <p:sldId id="296" r:id="rId23"/>
    <p:sldId id="293" r:id="rId24"/>
    <p:sldId id="294" r:id="rId25"/>
    <p:sldId id="298" r:id="rId26"/>
    <p:sldId id="270" r:id="rId27"/>
    <p:sldId id="303" r:id="rId28"/>
    <p:sldId id="304" r:id="rId29"/>
    <p:sldId id="287" r:id="rId30"/>
    <p:sldId id="281" r:id="rId31"/>
    <p:sldId id="286" r:id="rId32"/>
    <p:sldId id="302" r:id="rId33"/>
    <p:sldId id="265" r:id="rId34"/>
    <p:sldId id="266" r:id="rId35"/>
    <p:sldId id="264" r:id="rId36"/>
    <p:sldId id="27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6" autoAdjust="0"/>
    <p:restoredTop sz="59687" autoAdjust="0"/>
  </p:normalViewPr>
  <p:slideViewPr>
    <p:cSldViewPr snapToGrid="0">
      <p:cViewPr varScale="1">
        <p:scale>
          <a:sx n="66" d="100"/>
          <a:sy n="66" d="100"/>
        </p:scale>
        <p:origin x="974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지난 발표에서의 지적사항과 개선사항을 말씀드리겠습니다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구체적인 시나리오가 부족하고</a:t>
            </a:r>
            <a:r>
              <a:rPr lang="en-US" altLang="ko-KR"/>
              <a:t>, detector</a:t>
            </a:r>
            <a:r>
              <a:rPr lang="ko-KR" altLang="en-US"/>
              <a:t>를 어떻게 응용할 건지가 명확하지 않다는 지적이 있었는데</a:t>
            </a:r>
            <a:r>
              <a:rPr lang="en-US" altLang="ko-KR"/>
              <a:t>,</a:t>
            </a:r>
          </a:p>
          <a:p>
            <a:r>
              <a:rPr lang="en-US" altLang="ko-KR"/>
              <a:t>gun detector</a:t>
            </a:r>
            <a:r>
              <a:rPr lang="ko-KR" altLang="en-US"/>
              <a:t>를 개발해 미국에서 발생하는 총기 사고를 예방하는 시스템을 만드는 것으로 구체화하였습니다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다른 지적사항에 대해서도 개선을 했는데 자잘한 거라 설명 없이 넘어가겠습니다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Gun detection problem</a:t>
            </a:r>
            <a:r>
              <a:rPr lang="ko-KR" altLang="en-US"/>
              <a:t>에 쓰이는 </a:t>
            </a:r>
            <a:r>
              <a:rPr lang="en-US" altLang="ko-KR"/>
              <a:t>dataset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실제 영상 데이터를 기반으로 하는 </a:t>
            </a:r>
            <a:r>
              <a:rPr lang="en-US" altLang="ko-KR"/>
              <a:t>mock attack </a:t>
            </a:r>
            <a:r>
              <a:rPr lang="ko-KR" altLang="en-US"/>
              <a:t>데이터셋과</a:t>
            </a:r>
            <a:endParaRPr lang="en-US" altLang="ko-KR"/>
          </a:p>
          <a:p>
            <a:r>
              <a:rPr lang="en-US" altLang="ko-KR"/>
              <a:t>Unity </a:t>
            </a:r>
            <a:r>
              <a:rPr lang="ko-KR" altLang="en-US"/>
              <a:t>엔진에서 렌더링한 </a:t>
            </a:r>
            <a:r>
              <a:rPr lang="en-US" altLang="ko-KR"/>
              <a:t>unity synthetic</a:t>
            </a:r>
            <a:r>
              <a:rPr lang="ko-KR" altLang="en-US"/>
              <a:t> </a:t>
            </a:r>
            <a:r>
              <a:rPr lang="en-US" altLang="ko-KR"/>
              <a:t>dataset</a:t>
            </a:r>
            <a:r>
              <a:rPr lang="ko-KR" altLang="en-US"/>
              <a:t>으로 나뉘어져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옴닐러트는</a:t>
            </a:r>
            <a:r>
              <a:rPr lang="ko-KR" altLang="en-US"/>
              <a:t> </a:t>
            </a:r>
            <a:r>
              <a:rPr lang="en-US" altLang="ko-KR"/>
              <a:t>2003</a:t>
            </a:r>
            <a:r>
              <a:rPr lang="ko-KR" altLang="en-US"/>
              <a:t>년에 창립한 미국의 카메라 보안 솔루션 업체인데</a:t>
            </a:r>
            <a:r>
              <a:rPr lang="en-US" altLang="ko-KR"/>
              <a:t>,</a:t>
            </a:r>
          </a:p>
          <a:p>
            <a:r>
              <a:rPr lang="ko-KR" altLang="en-US"/>
              <a:t>이 업체에서 </a:t>
            </a:r>
            <a:r>
              <a:rPr lang="en-US" altLang="ko-KR"/>
              <a:t>gun detection</a:t>
            </a:r>
            <a:r>
              <a:rPr lang="ko-KR" altLang="en-US"/>
              <a:t>을 포함한 카메라 보안 솔루션을 </a:t>
            </a:r>
            <a:r>
              <a:rPr lang="en-US" altLang="ko-KR"/>
              <a:t>2020</a:t>
            </a:r>
            <a:r>
              <a:rPr lang="ko-KR" altLang="en-US"/>
              <a:t>년부터 제공하고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주로 공공 건물이나</a:t>
            </a:r>
            <a:r>
              <a:rPr lang="en-US" altLang="ko-KR"/>
              <a:t> </a:t>
            </a:r>
            <a:r>
              <a:rPr lang="ko-KR" altLang="en-US"/>
              <a:t>기업 등을 대상으로 하는 중앙 집중형 클라우드 솔루션입니다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시스탬</a:t>
            </a:r>
            <a:r>
              <a:rPr lang="ko-KR" altLang="en-US"/>
              <a:t> 수행 시나리오입니다</a:t>
            </a:r>
            <a:r>
              <a:rPr lang="en-US" altLang="ko-KR"/>
              <a:t>.</a:t>
            </a:r>
          </a:p>
          <a:p>
            <a:r>
              <a:rPr lang="ko-KR" altLang="en-US"/>
              <a:t>카메라에서 영상 데이터를 가져와 프레임 버퍼에 저장합니다</a:t>
            </a:r>
            <a:r>
              <a:rPr lang="en-US" altLang="ko-KR"/>
              <a:t>.</a:t>
            </a:r>
          </a:p>
          <a:p>
            <a:r>
              <a:rPr lang="en-US" altLang="ko-KR"/>
              <a:t>Video Streamer</a:t>
            </a:r>
            <a:r>
              <a:rPr lang="ko-KR" altLang="en-US"/>
              <a:t>가 버퍼에서 이미지를 가져와 마이크에서 가져온 음성 데이터와 합쳐 관리 시스템으로 전송하고</a:t>
            </a:r>
            <a:r>
              <a:rPr lang="en-US" altLang="ko-KR"/>
              <a:t>,</a:t>
            </a:r>
          </a:p>
          <a:p>
            <a:r>
              <a:rPr lang="en-US" altLang="ko-KR"/>
              <a:t>Object Detector</a:t>
            </a:r>
            <a:r>
              <a:rPr lang="ko-KR" altLang="en-US"/>
              <a:t>가 버퍼에서 이미지를 가져와 </a:t>
            </a:r>
            <a:r>
              <a:rPr lang="en-US" altLang="ko-KR"/>
              <a:t>detection</a:t>
            </a:r>
            <a:r>
              <a:rPr lang="ko-KR" altLang="en-US"/>
              <a:t>을 수행하면</a:t>
            </a:r>
            <a:r>
              <a:rPr lang="en-US" altLang="ko-KR"/>
              <a:t>, Detection Sender</a:t>
            </a:r>
            <a:r>
              <a:rPr lang="ko-KR" altLang="en-US"/>
              <a:t>가 관리 시스템으로 결과를 전송합니다</a:t>
            </a:r>
            <a:r>
              <a:rPr lang="en-US" altLang="ko-KR"/>
              <a:t>.</a:t>
            </a:r>
          </a:p>
          <a:p>
            <a:r>
              <a:rPr lang="en-US" altLang="ko-KR"/>
              <a:t>Device Controller</a:t>
            </a:r>
            <a:r>
              <a:rPr lang="ko-KR" altLang="en-US"/>
              <a:t>는 카메라</a:t>
            </a:r>
            <a:r>
              <a:rPr lang="en-US" altLang="ko-KR"/>
              <a:t>, </a:t>
            </a:r>
            <a:r>
              <a:rPr lang="ko-KR" altLang="en-US"/>
              <a:t>마이크</a:t>
            </a:r>
            <a:r>
              <a:rPr lang="en-US" altLang="ko-KR"/>
              <a:t>, </a:t>
            </a:r>
            <a:r>
              <a:rPr lang="ko-KR" altLang="en-US"/>
              <a:t>스피커의 상태를 제어하고</a:t>
            </a:r>
            <a:r>
              <a:rPr lang="en-US" altLang="ko-KR"/>
              <a:t>, Audio Player</a:t>
            </a:r>
            <a:r>
              <a:rPr lang="ko-KR" altLang="en-US"/>
              <a:t>가 관리 시스템에서 전송한 음성 데이터를 재생합니다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4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</a:t>
            </a:r>
            <a:r>
              <a:rPr lang="ko-KR" altLang="en-US" err="1"/>
              <a:t>구조도입니다</a:t>
            </a:r>
            <a:r>
              <a:rPr lang="en-US" altLang="ko-KR"/>
              <a:t>.</a:t>
            </a:r>
          </a:p>
          <a:p>
            <a:r>
              <a:rPr lang="en-US" altLang="ko-KR"/>
              <a:t>Main Context</a:t>
            </a:r>
            <a:r>
              <a:rPr lang="ko-KR" altLang="en-US"/>
              <a:t>에는 서버와 장치에 대한 </a:t>
            </a:r>
            <a:r>
              <a:rPr lang="en-US" altLang="ko-KR"/>
              <a:t>configuration, frame</a:t>
            </a:r>
            <a:r>
              <a:rPr lang="ko-KR" altLang="en-US"/>
              <a:t> </a:t>
            </a:r>
            <a:r>
              <a:rPr lang="en-US" altLang="ko-KR"/>
              <a:t>buffer,</a:t>
            </a:r>
            <a:r>
              <a:rPr lang="ko-KR" altLang="en-US"/>
              <a:t> </a:t>
            </a:r>
            <a:r>
              <a:rPr lang="en-US" altLang="ko-KR"/>
              <a:t>detection</a:t>
            </a:r>
            <a:r>
              <a:rPr lang="ko-KR" altLang="en-US"/>
              <a:t> </a:t>
            </a:r>
            <a:r>
              <a:rPr lang="en-US" altLang="ko-KR"/>
              <a:t>buffer,</a:t>
            </a:r>
            <a:r>
              <a:rPr lang="ko-KR" altLang="en-US"/>
              <a:t> </a:t>
            </a:r>
            <a:r>
              <a:rPr lang="en-US" altLang="ko-KR"/>
              <a:t>renderer</a:t>
            </a:r>
            <a:r>
              <a:rPr lang="ko-KR" altLang="en-US"/>
              <a:t>가 있습니다</a:t>
            </a:r>
            <a:r>
              <a:rPr lang="en-US" altLang="ko-KR"/>
              <a:t>.</a:t>
            </a:r>
          </a:p>
          <a:p>
            <a:r>
              <a:rPr lang="ko-KR" altLang="en-US"/>
              <a:t>렌더러를 제외한 각각의 시스템 컴포넌트는 별개의 쓰레드에서 작동하고</a:t>
            </a:r>
            <a:r>
              <a:rPr lang="en-US" altLang="ko-KR"/>
              <a:t>, main Context</a:t>
            </a:r>
            <a:r>
              <a:rPr lang="ko-KR" altLang="en-US"/>
              <a:t>의 </a:t>
            </a:r>
            <a:r>
              <a:rPr lang="ko-KR" altLang="en-US" err="1"/>
              <a:t>엘리먼트에</a:t>
            </a:r>
            <a:r>
              <a:rPr lang="ko-KR" altLang="en-US"/>
              <a:t> 접근하며 개개의 기능을 수행합니다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Object</a:t>
            </a:r>
            <a:r>
              <a:rPr lang="ko-KR" altLang="en-US"/>
              <a:t> </a:t>
            </a:r>
            <a:r>
              <a:rPr lang="en-US" altLang="ko-KR"/>
              <a:t>detection</a:t>
            </a:r>
            <a:r>
              <a:rPr lang="ko-KR" altLang="en-US"/>
              <a:t> 모델을 저희의 목적에 맞게 사용하려면</a:t>
            </a:r>
            <a:r>
              <a:rPr lang="en-US" altLang="ko-KR"/>
              <a:t>,</a:t>
            </a:r>
          </a:p>
          <a:p>
            <a:r>
              <a:rPr lang="en-US" altLang="ko-KR"/>
              <a:t>Custom dataset</a:t>
            </a:r>
            <a:r>
              <a:rPr lang="ko-KR" altLang="en-US"/>
              <a:t>을 만들어 모델을 학습시켜야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저희는 이를 위해 세가지의 데이터셋을 선정하였는데</a:t>
            </a:r>
            <a:r>
              <a:rPr lang="en-US" altLang="ko-KR"/>
              <a:t>,</a:t>
            </a:r>
          </a:p>
          <a:p>
            <a:r>
              <a:rPr lang="ko-KR" altLang="en-US"/>
              <a:t>앞에서 언급했던 </a:t>
            </a:r>
            <a:r>
              <a:rPr lang="en-US" altLang="ko-KR"/>
              <a:t>us gun detection </a:t>
            </a:r>
            <a:r>
              <a:rPr lang="ko-KR" altLang="en-US"/>
              <a:t>데이터셋</a:t>
            </a:r>
            <a:endParaRPr lang="en-US" altLang="ko-KR"/>
          </a:p>
          <a:p>
            <a:r>
              <a:rPr lang="en-US" altLang="ko-KR"/>
              <a:t>coco detection 2017</a:t>
            </a:r>
          </a:p>
          <a:p>
            <a:r>
              <a:rPr lang="en-US" altLang="ko-KR" err="1"/>
              <a:t>Keggle</a:t>
            </a:r>
            <a:r>
              <a:rPr lang="ko-KR" altLang="en-US"/>
              <a:t>에 있는 </a:t>
            </a:r>
            <a:r>
              <a:rPr lang="en-US" altLang="ko-KR"/>
              <a:t>guns object detection </a:t>
            </a:r>
            <a:r>
              <a:rPr lang="ko-KR" altLang="en-US"/>
              <a:t>데이터셋 이 세가지를 섞어서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다만 </a:t>
            </a:r>
            <a:r>
              <a:rPr lang="en-US" altLang="ko-KR"/>
              <a:t>coco </a:t>
            </a:r>
            <a:r>
              <a:rPr lang="ko-KR" altLang="en-US"/>
              <a:t>데이터셋은 레이블이 수십개에 달하는 거대한 </a:t>
            </a:r>
            <a:r>
              <a:rPr lang="en-US" altLang="ko-KR"/>
              <a:t>general purpose dataset </a:t>
            </a:r>
            <a:r>
              <a:rPr lang="ko-KR" altLang="en-US"/>
              <a:t>이기 </a:t>
            </a:r>
            <a:r>
              <a:rPr lang="ko-KR" altLang="en-US" err="1"/>
              <a:t>떄문에</a:t>
            </a:r>
            <a:r>
              <a:rPr lang="en-US" altLang="ko-KR"/>
              <a:t>,</a:t>
            </a:r>
          </a:p>
          <a:p>
            <a:r>
              <a:rPr lang="en-US" altLang="ko-KR"/>
              <a:t>Label</a:t>
            </a:r>
            <a:r>
              <a:rPr lang="ko-KR" altLang="en-US"/>
              <a:t>을 필터링해서 사용해야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각기 다른 데이터셋들을 섞기 위해서는 </a:t>
            </a:r>
            <a:r>
              <a:rPr lang="en-US" altLang="ko-KR"/>
              <a:t>yolo dataset format</a:t>
            </a:r>
            <a:r>
              <a:rPr lang="ko-KR" altLang="en-US"/>
              <a:t>으로 통합해야 하는데</a:t>
            </a:r>
            <a:r>
              <a:rPr lang="en-US" altLang="ko-KR"/>
              <a:t>,</a:t>
            </a:r>
          </a:p>
          <a:p>
            <a:r>
              <a:rPr lang="ko-KR" altLang="en-US"/>
              <a:t>이것에 쓰이는 라이브러리가 </a:t>
            </a:r>
            <a:r>
              <a:rPr lang="en-US" altLang="ko-KR"/>
              <a:t>convert2Yolo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물론 이 라이브러리로 전부 변환이 가능한 것이 아니므로 저희가 따로 스크립트 작업을 해야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 학습 시작 전에</a:t>
            </a:r>
            <a:r>
              <a:rPr lang="en-US" altLang="ko-KR"/>
              <a:t>, </a:t>
            </a:r>
            <a:r>
              <a:rPr lang="ko-KR" altLang="en-US"/>
              <a:t>이런 신경망들은 </a:t>
            </a:r>
            <a:r>
              <a:rPr lang="ko-KR" altLang="en-US" err="1"/>
              <a:t>학습할때와</a:t>
            </a:r>
            <a:r>
              <a:rPr lang="ko-KR" altLang="en-US"/>
              <a:t> 실제 사용할 때 파라미터를 다르게 해야 하는데</a:t>
            </a:r>
            <a:r>
              <a:rPr lang="en-US" altLang="ko-KR"/>
              <a:t>, configuration </a:t>
            </a:r>
            <a:r>
              <a:rPr lang="ko-KR" altLang="en-US"/>
              <a:t>파일을 수정해</a:t>
            </a:r>
            <a:endParaRPr lang="en-US" altLang="ko-KR"/>
          </a:p>
          <a:p>
            <a:r>
              <a:rPr lang="ko-KR" altLang="en-US"/>
              <a:t>파라미터를 조정합니다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이것들이 전부 끝나면 데이터셋을 </a:t>
            </a:r>
            <a:r>
              <a:rPr lang="en-US" altLang="ko-KR"/>
              <a:t>train</a:t>
            </a:r>
            <a:r>
              <a:rPr lang="ko-KR" altLang="en-US"/>
              <a:t>과 </a:t>
            </a:r>
            <a:r>
              <a:rPr lang="en-US" altLang="ko-KR"/>
              <a:t>test</a:t>
            </a:r>
            <a:r>
              <a:rPr lang="ko-KR" altLang="en-US"/>
              <a:t>로 나눠 학습시키고 성능을 측정합니다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02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VideoCapture </a:t>
            </a:r>
            <a:r>
              <a:rPr lang="ko-KR" altLang="en-US"/>
              <a:t>클래스입니다</a:t>
            </a:r>
            <a:r>
              <a:rPr lang="en-US" altLang="ko-KR"/>
              <a:t>.</a:t>
            </a:r>
          </a:p>
          <a:p>
            <a:r>
              <a:rPr lang="ko-KR" altLang="en-US"/>
              <a:t>카메라에서 프레임버퍼로 이미지 데이터를 전달합니다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25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VideoStreamer </a:t>
            </a:r>
            <a:r>
              <a:rPr lang="ko-KR" altLang="en-US"/>
              <a:t>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rtsp</a:t>
            </a:r>
            <a:r>
              <a:rPr lang="ko-KR" altLang="en-US"/>
              <a:t>프로토콜로 영상을 스트리밍합니다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79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ObjectDetector </a:t>
            </a:r>
            <a:r>
              <a:rPr lang="ko-KR" altLang="en-US"/>
              <a:t>클래스입니다</a:t>
            </a:r>
            <a:r>
              <a:rPr lang="en-US" altLang="ko-KR"/>
              <a:t>.</a:t>
            </a:r>
          </a:p>
          <a:p>
            <a:r>
              <a:rPr lang="ko-KR" altLang="en-US"/>
              <a:t>프레임 버퍼에서 이미지를 가져와 디텍션을 수행하여 </a:t>
            </a:r>
            <a:r>
              <a:rPr lang="en-US" altLang="ko-KR"/>
              <a:t>detection buffer</a:t>
            </a:r>
            <a:r>
              <a:rPr lang="ko-KR" altLang="en-US"/>
              <a:t>에 저장합니다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0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DetectionSender </a:t>
            </a:r>
            <a:r>
              <a:rPr lang="ko-KR" altLang="en-US"/>
              <a:t>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Detection result</a:t>
            </a:r>
            <a:r>
              <a:rPr lang="ko-KR" altLang="en-US"/>
              <a:t>를 서버로 전송합니다</a:t>
            </a:r>
            <a:r>
              <a:rPr lang="en-US" altLang="ko-KR"/>
              <a:t>.</a:t>
            </a:r>
          </a:p>
          <a:p>
            <a:r>
              <a:rPr lang="ko-KR" altLang="en-US"/>
              <a:t>항상 작동 상태를 유지하도록 서버와 연결이 끊어져도</a:t>
            </a:r>
            <a:endParaRPr lang="en-US" altLang="ko-KR"/>
          </a:p>
          <a:p>
            <a:r>
              <a:rPr lang="ko-KR" altLang="en-US"/>
              <a:t>일정 시간마다 재접속을 시도하도록 되어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6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연구 개발 배경입니다</a:t>
            </a:r>
            <a:r>
              <a:rPr lang="en-US" altLang="ko-KR"/>
              <a:t>.</a:t>
            </a:r>
          </a:p>
          <a:p>
            <a:r>
              <a:rPr lang="ko-KR" altLang="en-US"/>
              <a:t>미국은 총기류 소지가 합법인 나라로</a:t>
            </a:r>
            <a:r>
              <a:rPr lang="en-US" altLang="ko-KR"/>
              <a:t> </a:t>
            </a:r>
            <a:r>
              <a:rPr lang="ko-KR" altLang="en-US"/>
              <a:t>총기 사고에 매우 취약하며</a:t>
            </a:r>
            <a:r>
              <a:rPr lang="en-US" altLang="ko-KR"/>
              <a:t>, </a:t>
            </a:r>
            <a:r>
              <a:rPr lang="ko-KR" altLang="en-US"/>
              <a:t>사상자수가 나날이 증가하고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communicate_automatically </a:t>
            </a:r>
            <a:r>
              <a:rPr lang="ko-KR" altLang="en-US"/>
              <a:t>함수가 이 항상성을 유지하도록 하는 함수입니다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RemoteDeviceController </a:t>
            </a:r>
            <a:r>
              <a:rPr lang="ko-KR" altLang="en-US"/>
              <a:t>클래스입니다</a:t>
            </a:r>
            <a:r>
              <a:rPr lang="en-US" altLang="ko-KR"/>
              <a:t>.</a:t>
            </a:r>
          </a:p>
          <a:p>
            <a:r>
              <a:rPr lang="ko-KR" altLang="en-US"/>
              <a:t>서버가 원격으로 장치 제어를 수행할 수 있도록 하는 클래스입니다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04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AudioPlayer </a:t>
            </a:r>
            <a:r>
              <a:rPr lang="ko-KR" altLang="en-US"/>
              <a:t>클래스입니다</a:t>
            </a:r>
            <a:r>
              <a:rPr lang="en-US" altLang="ko-KR"/>
              <a:t>.</a:t>
            </a:r>
          </a:p>
          <a:p>
            <a:r>
              <a:rPr lang="ko-KR" altLang="en-US"/>
              <a:t>서버로부터 음성 데이터를 받아와 스피커 장치로 재생합니다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80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DebugRenderer </a:t>
            </a:r>
            <a:r>
              <a:rPr lang="ko-KR" altLang="en-US"/>
              <a:t>클래스입니다</a:t>
            </a:r>
            <a:r>
              <a:rPr lang="en-US" altLang="ko-KR"/>
              <a:t>.</a:t>
            </a:r>
          </a:p>
          <a:p>
            <a:r>
              <a:rPr lang="en-US" altLang="ko-KR"/>
              <a:t>OpenGL</a:t>
            </a:r>
            <a:r>
              <a:rPr lang="ko-KR" altLang="en-US"/>
              <a:t>을 이용하여 이미지 및 </a:t>
            </a:r>
            <a:r>
              <a:rPr lang="en-US" altLang="ko-KR"/>
              <a:t>detection </a:t>
            </a:r>
            <a:r>
              <a:rPr lang="ko-KR" altLang="en-US"/>
              <a:t>결과를 렌더링합니다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68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그다음</a:t>
            </a:r>
            <a:r>
              <a:rPr lang="ko-KR" altLang="en-US"/>
              <a:t> 개발 환경 및 개발 방법입니다</a:t>
            </a:r>
            <a:r>
              <a:rPr lang="en-US" altLang="ko-KR"/>
              <a:t>.</a:t>
            </a:r>
          </a:p>
          <a:p>
            <a:r>
              <a:rPr lang="ko-KR" altLang="en-US"/>
              <a:t>하드웨어를 먼저 소개해 드릴 텐데 저희가 사용하는 개발 보드입니다</a:t>
            </a:r>
            <a:r>
              <a:rPr lang="en-US" altLang="ko-KR"/>
              <a:t>.</a:t>
            </a:r>
          </a:p>
          <a:p>
            <a:r>
              <a:rPr lang="en-US" altLang="ko-KR" err="1"/>
              <a:t>cuda</a:t>
            </a:r>
            <a:r>
              <a:rPr lang="ko-KR" altLang="en-US"/>
              <a:t>코어 </a:t>
            </a:r>
            <a:r>
              <a:rPr lang="en-US" altLang="ko-KR"/>
              <a:t>128</a:t>
            </a:r>
            <a:r>
              <a:rPr lang="ko-KR" altLang="en-US"/>
              <a:t>개의 </a:t>
            </a:r>
            <a:r>
              <a:rPr lang="en-US" altLang="ko-KR" err="1"/>
              <a:t>nvidia</a:t>
            </a:r>
            <a:r>
              <a:rPr lang="en-US" altLang="ko-KR"/>
              <a:t> </a:t>
            </a:r>
            <a:r>
              <a:rPr lang="en-US" altLang="ko-KR" err="1"/>
              <a:t>gpu</a:t>
            </a:r>
            <a:r>
              <a:rPr lang="ko-KR" altLang="en-US"/>
              <a:t>가 탑재되어 있는 것이 주요 특징입니다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테스트용으로 사용하는 </a:t>
            </a:r>
            <a:r>
              <a:rPr lang="en-US" altLang="ko-KR"/>
              <a:t>MIPI </a:t>
            </a:r>
            <a:r>
              <a:rPr lang="ko-KR" altLang="en-US"/>
              <a:t>규격 카메라 모듈입니다</a:t>
            </a:r>
            <a:r>
              <a:rPr lang="en-US" altLang="ko-KR"/>
              <a:t>.</a:t>
            </a:r>
          </a:p>
          <a:p>
            <a:r>
              <a:rPr lang="en-US" altLang="ko-KR"/>
              <a:t>IR Filter</a:t>
            </a:r>
            <a:r>
              <a:rPr lang="ko-KR" altLang="en-US"/>
              <a:t>를 탑재하였고 </a:t>
            </a:r>
            <a:r>
              <a:rPr lang="en-US" altLang="ko-KR"/>
              <a:t>4k</a:t>
            </a:r>
            <a:r>
              <a:rPr lang="ko-KR" altLang="en-US"/>
              <a:t>까지 지원합니다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14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그다음</a:t>
            </a:r>
            <a:r>
              <a:rPr lang="ko-KR" altLang="en-US"/>
              <a:t> </a:t>
            </a:r>
            <a:r>
              <a:rPr lang="en-US" altLang="ko-KR"/>
              <a:t>PTZ Control</a:t>
            </a:r>
            <a:r>
              <a:rPr lang="ko-KR" altLang="en-US"/>
              <a:t> 및 </a:t>
            </a:r>
            <a:r>
              <a:rPr lang="en-US" altLang="ko-KR"/>
              <a:t>audio input/ouput</a:t>
            </a:r>
            <a:r>
              <a:rPr lang="ko-KR" altLang="en-US"/>
              <a:t>을 테스트를 위한 카메라 입니다</a:t>
            </a:r>
            <a:r>
              <a:rPr lang="en-US" altLang="ko-KR"/>
              <a:t>.</a:t>
            </a:r>
          </a:p>
          <a:p>
            <a:r>
              <a:rPr lang="en-US" altLang="ko-KR"/>
              <a:t>IP</a:t>
            </a:r>
            <a:r>
              <a:rPr lang="ko-KR" altLang="en-US"/>
              <a:t>카메라로 한 이유는 유선 </a:t>
            </a:r>
            <a:r>
              <a:rPr lang="en-US" altLang="ko-KR"/>
              <a:t>PTZ </a:t>
            </a:r>
            <a:r>
              <a:rPr lang="ko-KR" altLang="en-US"/>
              <a:t>카메라가 최소 몇십만원씩 하는 고가의 장비이기도 하고</a:t>
            </a:r>
            <a:endParaRPr lang="en-US" altLang="ko-KR"/>
          </a:p>
          <a:p>
            <a:r>
              <a:rPr lang="en-US" altLang="ko-KR"/>
              <a:t>audio input output </a:t>
            </a:r>
            <a:r>
              <a:rPr lang="ko-KR" altLang="en-US"/>
              <a:t>장비를 따로 구입하지 않고 빌트인 장치로 테스트할 수 있기 때문입니다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6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 환경입니다</a:t>
            </a:r>
            <a:r>
              <a:rPr lang="en-US" altLang="ko-KR"/>
              <a:t>.</a:t>
            </a:r>
          </a:p>
          <a:p>
            <a:r>
              <a:rPr lang="ko-KR" altLang="en-US"/>
              <a:t>운영체제는 </a:t>
            </a:r>
            <a:r>
              <a:rPr lang="en-US" altLang="ko-KR"/>
              <a:t>L4T </a:t>
            </a:r>
            <a:r>
              <a:rPr lang="ko-KR" altLang="en-US"/>
              <a:t>커널 기반 우분투를 사용하고 </a:t>
            </a:r>
            <a:r>
              <a:rPr lang="en-US" altLang="ko-KR" err="1"/>
              <a:t>nvidia</a:t>
            </a:r>
            <a:r>
              <a:rPr lang="ko-KR" altLang="en-US"/>
              <a:t>에서 제공하는 </a:t>
            </a:r>
            <a:r>
              <a:rPr lang="en-US" altLang="ko-KR"/>
              <a:t>Jetson </a:t>
            </a:r>
            <a:r>
              <a:rPr lang="ko-KR" altLang="en-US"/>
              <a:t>제품군 전용 소프트웨어 스택인</a:t>
            </a:r>
            <a:r>
              <a:rPr lang="en-US" altLang="ko-KR"/>
              <a:t> </a:t>
            </a:r>
            <a:r>
              <a:rPr lang="en-US" altLang="ko-KR" err="1"/>
              <a:t>JetPack</a:t>
            </a:r>
            <a:r>
              <a:rPr lang="ko-KR" altLang="en-US"/>
              <a:t>을 적용하여 </a:t>
            </a:r>
            <a:r>
              <a:rPr lang="ko-KR" altLang="en-US" err="1"/>
              <a:t>사용중입니다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2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 언어로는 </a:t>
            </a:r>
            <a:r>
              <a:rPr lang="en-US" altLang="ko-KR"/>
              <a:t>Python 3.6</a:t>
            </a:r>
            <a:r>
              <a:rPr lang="ko-KR" altLang="en-US"/>
              <a:t>을 사용하고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기타 자동 설치나 셋업을 위한 스크립트도 전부 </a:t>
            </a:r>
            <a:r>
              <a:rPr lang="en-US" altLang="ko-KR"/>
              <a:t>python</a:t>
            </a:r>
            <a:r>
              <a:rPr lang="ko-KR" altLang="en-US"/>
              <a:t>으로 통일하여 작성하였습니다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주요 프레임워크는 </a:t>
            </a:r>
            <a:r>
              <a:rPr lang="en-US" altLang="ko-KR"/>
              <a:t>DNN </a:t>
            </a:r>
            <a:r>
              <a:rPr lang="ko-KR" altLang="en-US"/>
              <a:t>로딩 및 영상처리를 위한 </a:t>
            </a:r>
            <a:r>
              <a:rPr lang="en-US" altLang="ko-KR" err="1"/>
              <a:t>opencv</a:t>
            </a:r>
            <a:endParaRPr lang="en-US" altLang="ko-KR"/>
          </a:p>
          <a:p>
            <a:r>
              <a:rPr lang="en-US" altLang="ko-KR"/>
              <a:t>Neural net </a:t>
            </a:r>
            <a:r>
              <a:rPr lang="ko-KR" altLang="en-US"/>
              <a:t>학습을 위한 </a:t>
            </a:r>
            <a:r>
              <a:rPr lang="en-US" altLang="ko-KR"/>
              <a:t>darknet</a:t>
            </a:r>
          </a:p>
          <a:p>
            <a:r>
              <a:rPr lang="ko-KR" altLang="en-US"/>
              <a:t>영상 및 음성 데이터 스트리밍을 위한 </a:t>
            </a:r>
            <a:r>
              <a:rPr lang="en-US" altLang="ko-KR" err="1"/>
              <a:t>gstreamer</a:t>
            </a:r>
            <a:r>
              <a:rPr lang="ko-KR" altLang="en-US"/>
              <a:t>가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</a:t>
            </a:r>
            <a:r>
              <a:rPr lang="en-US" altLang="ko-KR" err="1"/>
              <a:t>github</a:t>
            </a:r>
            <a:r>
              <a:rPr lang="en-US" altLang="ko-KR"/>
              <a:t> </a:t>
            </a:r>
            <a:r>
              <a:rPr lang="ko-KR" altLang="en-US"/>
              <a:t>주소와 </a:t>
            </a:r>
            <a:r>
              <a:rPr lang="en-US" altLang="ko-KR" err="1"/>
              <a:t>github</a:t>
            </a:r>
            <a:r>
              <a:rPr lang="en-US" altLang="ko-KR"/>
              <a:t> ID 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이런 총기 사고 위험 뿐만 아니라 강도나 절도 등의 범죄 위험 증가로 인해 미국 내의 </a:t>
            </a:r>
            <a:r>
              <a:rPr lang="en-US" altLang="ko-KR"/>
              <a:t>CCTV </a:t>
            </a:r>
            <a:r>
              <a:rPr lang="ko-KR" altLang="en-US"/>
              <a:t>시장의 규모는 계속 증가하고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데모 환경 설계입니다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서버와의 연결을 위해 개발 보드를 와이파이에 연결합니다</a:t>
            </a:r>
            <a:r>
              <a:rPr lang="en-US" altLang="ko-KR"/>
              <a:t>.</a:t>
            </a:r>
          </a:p>
          <a:p>
            <a:r>
              <a:rPr lang="ko-KR" altLang="en-US"/>
              <a:t>서버의 </a:t>
            </a:r>
            <a:r>
              <a:rPr lang="en-US" altLang="ko-KR"/>
              <a:t>configuration</a:t>
            </a:r>
            <a:r>
              <a:rPr lang="ko-KR" altLang="en-US"/>
              <a:t>을 확인하여 </a:t>
            </a:r>
            <a:r>
              <a:rPr lang="en-US" altLang="ko-KR"/>
              <a:t>config </a:t>
            </a:r>
            <a:r>
              <a:rPr lang="ko-KR" altLang="en-US"/>
              <a:t>파일에 입력한 후</a:t>
            </a:r>
            <a:r>
              <a:rPr lang="en-US" altLang="ko-KR"/>
              <a:t>, </a:t>
            </a:r>
            <a:r>
              <a:rPr lang="ko-KR" altLang="en-US"/>
              <a:t>메인 프로그램 구동을 확인합니다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마찬가지로 </a:t>
            </a:r>
            <a:r>
              <a:rPr lang="en-US" altLang="ko-KR"/>
              <a:t>laptop</a:t>
            </a:r>
            <a:r>
              <a:rPr lang="ko-KR" altLang="en-US"/>
              <a:t>에서 프로그램 작동 및 </a:t>
            </a:r>
            <a:r>
              <a:rPr lang="en-US" altLang="ko-KR"/>
              <a:t>real-time </a:t>
            </a:r>
            <a:r>
              <a:rPr lang="ko-KR" altLang="en-US"/>
              <a:t>여부를 확인합니다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모형 권총으로 </a:t>
            </a:r>
            <a:r>
              <a:rPr lang="en-US" altLang="ko-KR"/>
              <a:t>gun detection</a:t>
            </a:r>
            <a:r>
              <a:rPr lang="ko-KR" altLang="en-US"/>
              <a:t>이 제대로 작동하는지 확인합니다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75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업무 분담입니다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종합 설계 수행 일정입니다</a:t>
            </a:r>
            <a:r>
              <a:rPr lang="en-US" altLang="ko-KR"/>
              <a:t>.</a:t>
            </a:r>
          </a:p>
          <a:p>
            <a:r>
              <a:rPr lang="ko-KR" altLang="en-US"/>
              <a:t>보시는바와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그런데 여기서 문제는 중국 제품들이 가격 경쟁력을 바탕으로 미국의 수입 </a:t>
            </a:r>
            <a:r>
              <a:rPr lang="en-US" altLang="ko-KR"/>
              <a:t>CCTV </a:t>
            </a:r>
            <a:r>
              <a:rPr lang="ko-KR" altLang="en-US"/>
              <a:t>시장에서 </a:t>
            </a:r>
            <a:r>
              <a:rPr lang="en-US" altLang="ko-KR"/>
              <a:t>44%</a:t>
            </a:r>
            <a:r>
              <a:rPr lang="ko-KR" altLang="en-US"/>
              <a:t>에 달하는 점유율을 차지하고 있다는 겁니다</a:t>
            </a:r>
            <a:r>
              <a:rPr lang="en-US" altLang="ko-KR"/>
              <a:t>.</a:t>
            </a:r>
          </a:p>
          <a:p>
            <a:r>
              <a:rPr lang="ko-KR" altLang="en-US"/>
              <a:t>중국은 미국과 최근 국제 정세에서 관계가 악화되고 있고</a:t>
            </a:r>
            <a:r>
              <a:rPr lang="en-US" altLang="ko-KR"/>
              <a:t>, </a:t>
            </a:r>
            <a:r>
              <a:rPr lang="ko-KR" altLang="en-US"/>
              <a:t>중국 제품들은 보안 이슈로 인해 신뢰할 수 없는 상태입니다</a:t>
            </a:r>
            <a:r>
              <a:rPr lang="en-US" altLang="ko-KR"/>
              <a:t>.</a:t>
            </a:r>
          </a:p>
          <a:p>
            <a:r>
              <a:rPr lang="ko-KR" altLang="en-US"/>
              <a:t>우리나라는 점유율 </a:t>
            </a:r>
            <a:r>
              <a:rPr lang="en-US" altLang="ko-KR"/>
              <a:t>9</a:t>
            </a:r>
            <a:r>
              <a:rPr lang="ko-KR" altLang="en-US"/>
              <a:t>위로</a:t>
            </a:r>
            <a:r>
              <a:rPr lang="en-US" altLang="ko-KR"/>
              <a:t>, </a:t>
            </a:r>
            <a:r>
              <a:rPr lang="ko-KR" altLang="en-US"/>
              <a:t>우리나라보다 기술 수준이 낮은 국가들보다도 적게 팔고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9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최근의 </a:t>
            </a:r>
            <a:r>
              <a:rPr lang="en-US" altLang="ko-KR"/>
              <a:t>AI </a:t>
            </a:r>
            <a:r>
              <a:rPr lang="ko-KR" altLang="en-US"/>
              <a:t>기술 발전으로 여러 분야</a:t>
            </a:r>
            <a:r>
              <a:rPr lang="en-US" altLang="ko-KR"/>
              <a:t>, </a:t>
            </a:r>
            <a:r>
              <a:rPr lang="ko-KR" altLang="en-US"/>
              <a:t>특히 </a:t>
            </a:r>
            <a:r>
              <a:rPr lang="en-US" altLang="ko-KR"/>
              <a:t>CCTV </a:t>
            </a:r>
            <a:r>
              <a:rPr lang="ko-KR" altLang="en-US"/>
              <a:t>분야에서 </a:t>
            </a:r>
            <a:r>
              <a:rPr lang="en-US" altLang="ko-KR"/>
              <a:t>Object</a:t>
            </a:r>
            <a:r>
              <a:rPr lang="ko-KR" altLang="en-US"/>
              <a:t> </a:t>
            </a:r>
            <a:r>
              <a:rPr lang="en-US" altLang="ko-KR"/>
              <a:t>Detection</a:t>
            </a:r>
            <a:r>
              <a:rPr lang="ko-KR" altLang="en-US"/>
              <a:t> 기술을 응용한</a:t>
            </a:r>
            <a:endParaRPr lang="en-US" altLang="ko-KR"/>
          </a:p>
          <a:p>
            <a:r>
              <a:rPr lang="ko-KR" altLang="en-US"/>
              <a:t>사례가 계속 증가하고 있습니다</a:t>
            </a:r>
            <a:r>
              <a:rPr lang="en-US" altLang="ko-KR"/>
              <a:t>. </a:t>
            </a:r>
            <a:r>
              <a:rPr lang="ko-KR" altLang="en-US"/>
              <a:t>저희도 이런 트렌드에 따라 미국 시장을 타겟으로</a:t>
            </a:r>
            <a:endParaRPr lang="en-US" altLang="ko-KR"/>
          </a:p>
          <a:p>
            <a:r>
              <a:rPr lang="en-US" altLang="ko-KR"/>
              <a:t>Object Detection</a:t>
            </a:r>
            <a:r>
              <a:rPr lang="ko-KR" altLang="en-US"/>
              <a:t>을 이용한 시스템을 만들자고 생각했습니다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연구 개발 목적입니다</a:t>
            </a:r>
            <a:r>
              <a:rPr lang="en-US" altLang="ko-KR"/>
              <a:t>.</a:t>
            </a:r>
          </a:p>
          <a:p>
            <a:r>
              <a:rPr lang="en-US" altLang="ko-KR"/>
              <a:t>Object Detection Model</a:t>
            </a:r>
            <a:r>
              <a:rPr lang="ko-KR" altLang="en-US"/>
              <a:t>을 활용하여 총기류 및 사람을 탐지할 수 있도록 하고</a:t>
            </a:r>
            <a:r>
              <a:rPr lang="en-US" altLang="ko-KR"/>
              <a:t>,</a:t>
            </a:r>
          </a:p>
          <a:p>
            <a:r>
              <a:rPr lang="en-US" altLang="ko-KR"/>
              <a:t>RTSP </a:t>
            </a:r>
            <a:r>
              <a:rPr lang="ko-KR" altLang="en-US"/>
              <a:t>프로토콜을 사용해  </a:t>
            </a:r>
            <a:r>
              <a:rPr lang="en-US" altLang="ko-KR"/>
              <a:t>real time video streaming </a:t>
            </a:r>
            <a:r>
              <a:rPr lang="ko-KR" altLang="en-US"/>
              <a:t>기능을 구현하고</a:t>
            </a:r>
            <a:r>
              <a:rPr lang="en-US" altLang="ko-KR"/>
              <a:t>,</a:t>
            </a:r>
          </a:p>
          <a:p>
            <a:r>
              <a:rPr lang="ko-KR" altLang="en-US"/>
              <a:t>관리시스템에서 원격으로 장치 제어를 할 수 있도록 하고</a:t>
            </a:r>
            <a:r>
              <a:rPr lang="en-US" altLang="ko-KR"/>
              <a:t>,</a:t>
            </a:r>
          </a:p>
          <a:p>
            <a:r>
              <a:rPr lang="ko-KR" altLang="en-US"/>
              <a:t>양방향 </a:t>
            </a:r>
            <a:r>
              <a:rPr lang="en-US" altLang="ko-KR"/>
              <a:t>Audio data streaming</a:t>
            </a:r>
            <a:r>
              <a:rPr lang="ko-KR" altLang="en-US"/>
              <a:t>을 구현하는 것이 저희의 연구 목적입니다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연구 개발 효과입니다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아시다시피 총기를 사용한 범죄는 발생시 피해가 굉장히 심각하고</a:t>
            </a:r>
            <a:r>
              <a:rPr lang="en-US" altLang="ko-KR"/>
              <a:t>,</a:t>
            </a:r>
          </a:p>
          <a:p>
            <a:r>
              <a:rPr lang="ko-KR" altLang="en-US"/>
              <a:t>장기화될수록 사상자수가 늘어나는 굉장히 위험한 사고입니다</a:t>
            </a:r>
            <a:r>
              <a:rPr lang="en-US" altLang="ko-KR"/>
              <a:t>.</a:t>
            </a:r>
          </a:p>
          <a:p>
            <a:r>
              <a:rPr lang="ko-KR" altLang="en-US"/>
              <a:t>저희가 개발한 이 시스템을 통해 이런 총기 관련 범죄를 예방하고</a:t>
            </a:r>
            <a:r>
              <a:rPr lang="en-US" altLang="ko-KR"/>
              <a:t>,</a:t>
            </a:r>
          </a:p>
          <a:p>
            <a:r>
              <a:rPr lang="ko-KR" altLang="en-US"/>
              <a:t>빠른 신고를 통해 피해를 줄일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저희는 초소형이면서도 </a:t>
            </a:r>
            <a:r>
              <a:rPr lang="en-US" altLang="ko-KR" err="1"/>
              <a:t>nvidia</a:t>
            </a:r>
            <a:r>
              <a:rPr lang="en-US" altLang="ko-KR"/>
              <a:t> </a:t>
            </a:r>
            <a:r>
              <a:rPr lang="en-US" altLang="ko-KR" err="1"/>
              <a:t>gpu</a:t>
            </a:r>
            <a:r>
              <a:rPr lang="ko-KR" altLang="en-US"/>
              <a:t>를 탑재해 고성능을 자랑하는 </a:t>
            </a:r>
            <a:r>
              <a:rPr lang="en-US" altLang="ko-KR"/>
              <a:t>jetson </a:t>
            </a:r>
            <a:r>
              <a:rPr lang="ko-KR" altLang="en-US"/>
              <a:t>플랫폼을 사용하여</a:t>
            </a:r>
            <a:endParaRPr lang="en-US" altLang="ko-KR"/>
          </a:p>
          <a:p>
            <a:r>
              <a:rPr lang="ko-KR" altLang="en-US"/>
              <a:t>서버에서 모든 처리를 하는 기존의 중앙집중형 </a:t>
            </a:r>
            <a:r>
              <a:rPr lang="en-US" altLang="ko-KR" err="1"/>
              <a:t>cctv</a:t>
            </a:r>
            <a:r>
              <a:rPr lang="en-US" altLang="ko-KR"/>
              <a:t> </a:t>
            </a:r>
            <a:r>
              <a:rPr lang="ko-KR" altLang="en-US"/>
              <a:t>시스템과 달리</a:t>
            </a:r>
            <a:endParaRPr lang="en-US" altLang="ko-KR"/>
          </a:p>
          <a:p>
            <a:r>
              <a:rPr lang="en-US" altLang="ko-KR"/>
              <a:t>Standalone </a:t>
            </a:r>
            <a:r>
              <a:rPr lang="ko-KR" altLang="en-US"/>
              <a:t>시스템으로도 작동이 가능하며</a:t>
            </a:r>
            <a:r>
              <a:rPr lang="en-US" altLang="ko-KR"/>
              <a:t>, </a:t>
            </a:r>
            <a:r>
              <a:rPr lang="en-US" altLang="ko-KR" err="1"/>
              <a:t>linux</a:t>
            </a:r>
            <a:r>
              <a:rPr lang="en-US" altLang="ko-KR"/>
              <a:t> </a:t>
            </a:r>
            <a:r>
              <a:rPr lang="en-US" altLang="ko-KR" err="1"/>
              <a:t>os</a:t>
            </a:r>
            <a:r>
              <a:rPr lang="en-US" altLang="ko-KR"/>
              <a:t> </a:t>
            </a:r>
            <a:r>
              <a:rPr lang="ko-KR" altLang="en-US"/>
              <a:t>채택으로 타 운영체제와 비교해 안정성도 확보하였습니다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YOLO</a:t>
            </a:r>
            <a:r>
              <a:rPr lang="ko-KR" altLang="en-US"/>
              <a:t>는 저희가 이번 프로젝트에 사용할 핵심 기술입니다</a:t>
            </a:r>
            <a:r>
              <a:rPr lang="en-US" altLang="ko-KR"/>
              <a:t>.</a:t>
            </a:r>
          </a:p>
          <a:p>
            <a:r>
              <a:rPr lang="en-US" altLang="ko-KR"/>
              <a:t>YOLO</a:t>
            </a:r>
            <a:r>
              <a:rPr lang="ko-KR" altLang="en-US"/>
              <a:t>는 </a:t>
            </a:r>
            <a:r>
              <a:rPr lang="en-US" altLang="ko-KR"/>
              <a:t>Object detection</a:t>
            </a:r>
            <a:r>
              <a:rPr lang="ko-KR" altLang="en-US"/>
              <a:t>을 위한 인공 신경망인데</a:t>
            </a:r>
            <a:r>
              <a:rPr lang="en-US" altLang="ko-KR"/>
              <a:t>, Detection</a:t>
            </a:r>
            <a:r>
              <a:rPr lang="ko-KR" altLang="en-US"/>
              <a:t>을 수행하기 위해 여러 단계를 거치던 기존의 모델들과 달리</a:t>
            </a:r>
            <a:endParaRPr lang="en-US" altLang="ko-KR"/>
          </a:p>
          <a:p>
            <a:r>
              <a:rPr lang="en-US" altLang="ko-KR"/>
              <a:t>One-Stage</a:t>
            </a:r>
            <a:r>
              <a:rPr lang="ko-KR" altLang="en-US"/>
              <a:t>로 객체들을 찾아냅니다</a:t>
            </a:r>
            <a:r>
              <a:rPr lang="en-US" altLang="ko-KR"/>
              <a:t>. </a:t>
            </a:r>
            <a:r>
              <a:rPr lang="ko-KR" altLang="en-US"/>
              <a:t>게다가 기존에 널리 쓰이던 모델보다 상당히 빠르며</a:t>
            </a:r>
            <a:r>
              <a:rPr lang="en-US" altLang="ko-KR"/>
              <a:t>, </a:t>
            </a:r>
            <a:r>
              <a:rPr lang="ko-KR" altLang="en-US"/>
              <a:t>현재까지도 계속해서 발전하고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</a:t>
            </a:r>
            <a:r>
              <a:rPr lang="en-US" altLang="ko-KR"/>
              <a:t>yolo</a:t>
            </a:r>
            <a:r>
              <a:rPr lang="ko-KR" altLang="en-US"/>
              <a:t>의 버전 중 하나인 </a:t>
            </a:r>
            <a:r>
              <a:rPr lang="en-US" altLang="ko-KR"/>
              <a:t>yolov4</a:t>
            </a:r>
            <a:r>
              <a:rPr lang="ko-KR" altLang="en-US"/>
              <a:t>의 </a:t>
            </a:r>
            <a:r>
              <a:rPr lang="en-US" altLang="ko-KR"/>
              <a:t>tiny </a:t>
            </a:r>
            <a:r>
              <a:rPr lang="ko-KR" altLang="en-US"/>
              <a:t>모델을 사용합니다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x-computers.co.za/i/tp-link/tapo-c200_1.jp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knowledge-us.github.io/US-Real-time-gun-detection-in-CCTV-An-open-problem-dataset/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tvnews.co.kr/news/articleView.html?idxno=86981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epknowledge-us.github.io/US-Real-time-gun-detection-in-CCTV-An-open-problem-dataset/" TargetMode="External"/><Relationship Id="rId5" Type="http://schemas.openxmlformats.org/officeDocument/2006/relationships/hyperlink" Target="https://www.omnilert.com/solutions/gun-detection-system" TargetMode="External"/><Relationship Id="rId4" Type="http://schemas.openxmlformats.org/officeDocument/2006/relationships/hyperlink" Target="http://www.cctvnews.co.kr/news/articleView.html?idxno=291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"/>
    </mc:Choice>
    <mc:Fallback>
      <p:transition spd="slow" advTm="26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81012" y="1294988"/>
            <a:ext cx="11229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소형화된 시스템에서 안정적이고 강력한 기능 제공</a:t>
            </a: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CUDA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코어를 포함한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가 탑재된 초소형 개발 보드인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Nano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뛰어난 컴퓨팅 성능으로 작고 가벼우면서 기존의 중앙 </a:t>
            </a:r>
            <a:r>
              <a:rPr lang="ko-KR" altLang="en-US" err="1">
                <a:latin typeface="나눔고딕" panose="020D0604000000000000" pitchFamily="50" charset="-127"/>
                <a:ea typeface="나눔고딕" panose="020D0604000000000000" pitchFamily="50" charset="-127"/>
              </a:rPr>
              <a:t>집중형인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시스템에 뒤지지 않는 기능을 제공함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Linux OS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사용으로 타 운영체제와 비교해 안정성을 확보함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5/22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67DFC-B7BB-4986-8626-57EE1D06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735233"/>
            <a:ext cx="10656300" cy="35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9/22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7/22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6C7CD-1687-4C89-9C7C-23FBA4E399F0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Real-time gun detection in CCTV: An open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FD18C-37DF-4883-9D65-7ED328E8DC9A}"/>
              </a:ext>
            </a:extLst>
          </p:cNvPr>
          <p:cNvSpPr txBox="1"/>
          <p:nvPr/>
        </p:nvSpPr>
        <p:spPr>
          <a:xfrm>
            <a:off x="533401" y="1913668"/>
            <a:ext cx="9096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gun detector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로 학습시키기 위한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현실세계의 영상 데이터를 기반으로 만든 전체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5149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Mock Attack Dataset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렌더링한 가상의 이미지인 전체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4000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Unity Synthetic Dataset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로 나눠져 있다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1B7A9DE9-6E54-42BB-9B67-C930E44E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270206"/>
            <a:ext cx="3042356" cy="318774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3C7F683-39B6-4AC3-92E8-B66A6F1C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4" y="3237106"/>
            <a:ext cx="6171675" cy="32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8/22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6CCB1-AD11-4D65-B550-ADAC642B2A7C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Omnilert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Detect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8EF5B-3E7D-4784-9B14-E5D6EF8C9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041517"/>
            <a:ext cx="10363200" cy="3349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405234-E397-47F6-B493-0215F6059721}"/>
              </a:ext>
            </a:extLst>
          </p:cNvPr>
          <p:cNvSpPr txBox="1"/>
          <p:nvPr/>
        </p:nvSpPr>
        <p:spPr>
          <a:xfrm>
            <a:off x="533401" y="1913668"/>
            <a:ext cx="909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미국의 카메라 보안 솔루션 업체인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Omnilert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년부터 제공하는 솔루션이다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감지 시 자동 호출 등의 기능을 제공한다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10/22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5351C-73E4-44D6-999C-0217723E4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88" y="1575602"/>
            <a:ext cx="86868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10/22</a:t>
            </a:r>
            <a:endParaRPr lang="ko-KR" altLang="en-US"/>
          </a:p>
        </p:txBody>
      </p:sp>
      <p:pic>
        <p:nvPicPr>
          <p:cNvPr id="5" name="그림 4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7378E088-17D1-4588-BB12-F280CC07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" y="1302099"/>
            <a:ext cx="10091939" cy="54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10/22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Model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C15BF-E336-4B15-B8B6-F2A362410721}"/>
              </a:ext>
            </a:extLst>
          </p:cNvPr>
          <p:cNvSpPr txBox="1"/>
          <p:nvPr/>
        </p:nvSpPr>
        <p:spPr>
          <a:xfrm>
            <a:off x="533401" y="1634053"/>
            <a:ext cx="104393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YOLOv4-Tiny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모델을 총기류와 사람을 인식하도록 학습시키려면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gun detection dataset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human detection dataset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을 섞어야 한다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섞을 데이터셋은 다음과 같다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US Real-time gun detection in CCTV An open problem dataset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COCO Detection 2017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Guns Object Detection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10/22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학습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05A9-7DC3-436A-99AD-71CB85D995F1}"/>
              </a:ext>
            </a:extLst>
          </p:cNvPr>
          <p:cNvSpPr txBox="1"/>
          <p:nvPr/>
        </p:nvSpPr>
        <p:spPr>
          <a:xfrm>
            <a:off x="533401" y="1634053"/>
            <a:ext cx="1043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데이터셋의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label format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yolo dataset format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변환해 준다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 Bounding box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discrete number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0~1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사이의 값으로 변환하고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coco dataset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convert2Yolo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yolo format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변환한다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7455A-7CDB-43E5-ACD1-B8FCDAA61DA9}"/>
              </a:ext>
            </a:extLst>
          </p:cNvPr>
          <p:cNvSpPr txBox="1"/>
          <p:nvPr/>
        </p:nvSpPr>
        <p:spPr>
          <a:xfrm>
            <a:off x="577916" y="4469433"/>
            <a:ext cx="1043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Config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파일을 학습 목적에 맞게 수정하고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데이터셋을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로 나눈다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08C76C-0A4E-4FEA-9888-6F597C34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4" y="2407598"/>
            <a:ext cx="3662488" cy="19666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34F84E-D93A-4587-BA9D-C1F98A29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44" y="4903194"/>
            <a:ext cx="3453979" cy="17463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BBCFBC-CCA5-4FCA-AB02-D58295450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269" y="4903194"/>
            <a:ext cx="3304515" cy="17463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6D2510-4AD3-48C2-BC19-6683AA17A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21" y="2388568"/>
            <a:ext cx="5172435" cy="19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1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12/22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83F9D-AAB5-4DE7-A5E5-FF6609455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963824"/>
            <a:ext cx="2722267" cy="346354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920800-338B-4AFE-8A2D-5D5AF6FD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92791"/>
              </p:ext>
            </p:extLst>
          </p:nvPr>
        </p:nvGraphicFramePr>
        <p:xfrm>
          <a:off x="3735867" y="2609920"/>
          <a:ext cx="6201954" cy="819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907">
                  <a:extLst>
                    <a:ext uri="{9D8B030D-6E8A-4147-A177-3AD203B41FA5}">
                      <a16:colId xmlns:a16="http://schemas.microsoft.com/office/drawing/2014/main" val="3692344928"/>
                    </a:ext>
                  </a:extLst>
                </a:gridCol>
                <a:gridCol w="5205047">
                  <a:extLst>
                    <a:ext uri="{9D8B030D-6E8A-4147-A177-3AD203B41FA5}">
                      <a16:colId xmlns:a16="http://schemas.microsoft.com/office/drawing/2014/main" val="1085100002"/>
                    </a:ext>
                  </a:extLst>
                </a:gridCol>
              </a:tblGrid>
              <a:tr h="3557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79794"/>
                  </a:ext>
                </a:extLst>
              </a:tr>
              <a:tr h="46338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 디바이스로부터 이미지 데이터를 읽어와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저장하는 클래스이다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내부적으로 </a:t>
                      </a:r>
                      <a:r>
                        <a:rPr lang="en-US" alt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OpenCV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19467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015F72-541E-4977-AE11-9D27C9037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00960"/>
              </p:ext>
            </p:extLst>
          </p:nvPr>
        </p:nvGraphicFramePr>
        <p:xfrm>
          <a:off x="3735867" y="3741830"/>
          <a:ext cx="6201954" cy="1211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561">
                  <a:extLst>
                    <a:ext uri="{9D8B030D-6E8A-4147-A177-3AD203B41FA5}">
                      <a16:colId xmlns:a16="http://schemas.microsoft.com/office/drawing/2014/main" val="3538319286"/>
                    </a:ext>
                  </a:extLst>
                </a:gridCol>
                <a:gridCol w="5205393">
                  <a:extLst>
                    <a:ext uri="{9D8B030D-6E8A-4147-A177-3AD203B41FA5}">
                      <a16:colId xmlns:a16="http://schemas.microsoft.com/office/drawing/2014/main" val="2672901868"/>
                    </a:ext>
                  </a:extLst>
                </a:gridCol>
              </a:tblGrid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read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79312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50755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8237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카메라에서 한 프레임을 읽어와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39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FD4BED-7B16-4F5D-8FF0-C0162B43CC8C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VideoCapture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80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12/22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9B83A5-EEC0-49EB-AF78-9BAF7897F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0368"/>
            <a:ext cx="2229897" cy="38829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814FC4A-BAD4-4F4F-A999-227005F47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17324"/>
              </p:ext>
            </p:extLst>
          </p:nvPr>
        </p:nvGraphicFramePr>
        <p:xfrm>
          <a:off x="3665528" y="1306390"/>
          <a:ext cx="6161760" cy="79705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314073360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3505398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VideoStreamer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4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H264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혹은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H265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인코딩하여 음성 데이터와 합쳐 관리 서버로 전송한다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Pipeline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사용하여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RTSP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프로토콜로 영상 데이터를 전송한다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8648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585852-E0EC-4429-BDBF-82B3E6805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8865"/>
              </p:ext>
            </p:extLst>
          </p:nvPr>
        </p:nvGraphicFramePr>
        <p:xfrm>
          <a:off x="3665528" y="2322784"/>
          <a:ext cx="6161760" cy="10749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059273603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2211923029"/>
                    </a:ext>
                  </a:extLst>
                </a:gridCol>
              </a:tblGrid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12220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311874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590026"/>
                  </a:ext>
                </a:extLst>
              </a:tr>
              <a:tr h="26731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7501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54C2C8-6F5D-4271-8D93-B6EBE7653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429203"/>
              </p:ext>
            </p:extLst>
          </p:nvPr>
        </p:nvGraphicFramePr>
        <p:xfrm>
          <a:off x="3665528" y="3598401"/>
          <a:ext cx="6161760" cy="107494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3774788525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1699863825"/>
                    </a:ext>
                  </a:extLst>
                </a:gridCol>
              </a:tblGrid>
              <a:tr h="2690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212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1525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727391"/>
                  </a:ext>
                </a:extLst>
              </a:tr>
              <a:tr h="26736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5005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A7BFB6A-9EBE-4EC1-8F24-AEFA63A1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79509"/>
              </p:ext>
            </p:extLst>
          </p:nvPr>
        </p:nvGraphicFramePr>
        <p:xfrm>
          <a:off x="3665528" y="4867903"/>
          <a:ext cx="6161760" cy="117052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4294136324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4165353695"/>
                    </a:ext>
                  </a:extLst>
                </a:gridCol>
              </a:tblGrid>
              <a:tr h="18804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on_need_data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72971"/>
                  </a:ext>
                </a:extLst>
              </a:tr>
              <a:tr h="3930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src: Gst.Element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length: int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001730"/>
                  </a:ext>
                </a:extLst>
              </a:tr>
              <a:tr h="18819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24720"/>
                  </a:ext>
                </a:extLst>
              </a:tr>
              <a:tr h="3917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파이프라인을 통해 영상 데이터를 전송하기 위해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요청시의 </a:t>
                      </a:r>
                      <a:r>
                        <a:rPr lang="ko-KR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콜백으로써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파이프라인에 연결한다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377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86B9EB9-EAAC-408E-B9F3-E4D4866212C1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VideoStreamer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클래스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31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1" y="229825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1" y="88656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1" y="153996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19" y="219336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17" y="284565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17" y="3425119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329296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5984916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7" y="465687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4341DE3-4586-4349-AAC2-A42B1107FE5E}"/>
              </a:ext>
            </a:extLst>
          </p:cNvPr>
          <p:cNvSpPr txBox="1">
            <a:spLocks/>
          </p:cNvSpPr>
          <p:nvPr/>
        </p:nvSpPr>
        <p:spPr>
          <a:xfrm>
            <a:off x="5734717" y="4040997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12/22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92363-123A-4F9A-BE81-0485533D7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20436"/>
            <a:ext cx="2950248" cy="2705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99437-E052-4310-AE2C-EC6EF32BFEA5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ObjectDetector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02C5A60-17C8-4CE6-AB4E-0A743A284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10553"/>
              </p:ext>
            </p:extLst>
          </p:nvPr>
        </p:nvGraphicFramePr>
        <p:xfrm>
          <a:off x="4343400" y="1324782"/>
          <a:ext cx="6995159" cy="99565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90251404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1026273049"/>
                    </a:ext>
                  </a:extLst>
                </a:gridCol>
              </a:tblGrid>
              <a:tr h="2385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ObjectDetector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1109"/>
                  </a:ext>
                </a:extLst>
              </a:tr>
              <a:tr h="7570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framebuffer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Neural Network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사용하여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 detection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 결과는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stamp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함께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1713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18CEA74-A01A-4B54-A121-9172D451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28664"/>
              </p:ext>
            </p:extLst>
          </p:nvPr>
        </p:nvGraphicFramePr>
        <p:xfrm>
          <a:off x="4343400" y="2693756"/>
          <a:ext cx="6995159" cy="14845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258264599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339371540"/>
                    </a:ext>
                  </a:extLst>
                </a:gridCol>
              </a:tblGrid>
              <a:tr h="29194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862149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99204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09375"/>
                  </a:ext>
                </a:extLst>
              </a:tr>
              <a:tr h="6082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한 프레임을 가져와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수행하여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0238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DC071-E453-4B1E-A3B7-2D7999CD3D04}"/>
              </a:ext>
            </a:extLst>
          </p:cNvPr>
          <p:cNvSpPr txBox="1"/>
          <p:nvPr/>
        </p:nvSpPr>
        <p:spPr>
          <a:xfrm>
            <a:off x="4343400" y="4532776"/>
            <a:ext cx="699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파일로부터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label, network configuration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그리고 미리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weights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를 가져와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cv2.dnn_Net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객체를 생성한다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framebuffer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에서 한 </a:t>
            </a:r>
            <a:r>
              <a:rPr lang="ko-KR" altLang="en-US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프레임씩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가져와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수행한다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2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12/22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3EB3D99-1512-4007-BA22-5B1294258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70847"/>
              </p:ext>
            </p:extLst>
          </p:nvPr>
        </p:nvGraphicFramePr>
        <p:xfrm>
          <a:off x="4238283" y="2790316"/>
          <a:ext cx="7100276" cy="88310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8572344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684603798"/>
                    </a:ext>
                  </a:extLst>
                </a:gridCol>
              </a:tblGrid>
              <a:tr h="286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DetectionSender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46693"/>
                  </a:ext>
                </a:extLst>
              </a:tr>
              <a:tr h="596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data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관리 서버에 전송하는 역할을 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 상태에 상관없이 항시 작동해야 하므로 연결이 끊어지면 일정 시간마다 연결을 재시도한다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62243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06EEE7-26E2-43B0-BCBF-7FCD60D25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51119"/>
              </p:ext>
            </p:extLst>
          </p:nvPr>
        </p:nvGraphicFramePr>
        <p:xfrm>
          <a:off x="4238283" y="3916525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30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12/22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96AF54C-240C-440D-A50D-A991E26DD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54489"/>
              </p:ext>
            </p:extLst>
          </p:nvPr>
        </p:nvGraphicFramePr>
        <p:xfrm>
          <a:off x="4238283" y="4314092"/>
          <a:ext cx="7100276" cy="160606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658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ABB7AA-ECCC-4EF7-89B9-4DCA5F64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61576"/>
              </p:ext>
            </p:extLst>
          </p:nvPr>
        </p:nvGraphicFramePr>
        <p:xfrm>
          <a:off x="4238283" y="1324782"/>
          <a:ext cx="7100276" cy="2518823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634089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551161086"/>
                    </a:ext>
                  </a:extLst>
                </a:gridCol>
              </a:tblGrid>
              <a:tr h="4015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186246"/>
                  </a:ext>
                </a:extLst>
              </a:tr>
              <a:tr h="3730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892934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964675"/>
                  </a:ext>
                </a:extLst>
              </a:tr>
              <a:tr h="131963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처음에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Camera Identification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 뒤 계속해서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데이터를 가져와 전송한다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last timestamp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기록해 현재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buffer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가장 앞에 있는 데이터의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timestamp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비교해 작거나 같으면 전송하지 않고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크다면 전송하고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 timestamp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업데이트한다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00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12/22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28DA4-D695-4E7B-B2FC-12A20A79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1258"/>
            <a:ext cx="3184868" cy="2967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040177-9C67-438D-BDC2-65B87D1FC257}"/>
              </a:ext>
            </a:extLst>
          </p:cNvPr>
          <p:cNvSpPr txBox="1"/>
          <p:nvPr/>
        </p:nvSpPr>
        <p:spPr>
          <a:xfrm>
            <a:off x="533400" y="1140709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RemoteDeviceController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D0DDA1C-1496-498D-AF68-5E5A5B898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99708"/>
              </p:ext>
            </p:extLst>
          </p:nvPr>
        </p:nvGraphicFramePr>
        <p:xfrm>
          <a:off x="4558324" y="1020088"/>
          <a:ext cx="7100276" cy="101787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4200891567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203034645"/>
                    </a:ext>
                  </a:extLst>
                </a:gridCol>
              </a:tblGrid>
              <a:tr h="34128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RemoteDeviceController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030036"/>
                  </a:ext>
                </a:extLst>
              </a:tr>
              <a:tr h="67658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수행해 제어 데이터를 받아와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command queue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넣고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queue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들어있는 명령을 하나씩 꺼내 디바이스를 제어하는 클래스이다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4824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715AFD9-3AAC-43C8-84E6-BFD687CA1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4158"/>
              </p:ext>
            </p:extLst>
          </p:nvPr>
        </p:nvGraphicFramePr>
        <p:xfrm>
          <a:off x="4558324" y="2193384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06EE0F-33F4-4285-AC22-A100CFB15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42631"/>
              </p:ext>
            </p:extLst>
          </p:nvPr>
        </p:nvGraphicFramePr>
        <p:xfrm>
          <a:off x="4558324" y="3598321"/>
          <a:ext cx="7100276" cy="128207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2953711612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108650428"/>
                    </a:ext>
                  </a:extLst>
                </a:gridCol>
              </a:tblGrid>
              <a:tr h="2812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08144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73411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691739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 명령어 스트림을 받아와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전달한다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0655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6143A33-9A06-4E49-BABB-D21B61D6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6497"/>
              </p:ext>
            </p:extLst>
          </p:nvPr>
        </p:nvGraphicFramePr>
        <p:xfrm>
          <a:off x="4558324" y="5117003"/>
          <a:ext cx="7100276" cy="12458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6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12/22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DB180E-F82D-4A70-94FE-B11670193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562011"/>
            <a:ext cx="3006560" cy="2190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AudioPlayer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409A17-947B-4FE9-9D9A-066612B57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77330"/>
              </p:ext>
            </p:extLst>
          </p:nvPr>
        </p:nvGraphicFramePr>
        <p:xfrm>
          <a:off x="4533899" y="2183793"/>
          <a:ext cx="6804660" cy="7564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1988760088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1286029099"/>
                    </a:ext>
                  </a:extLst>
                </a:gridCol>
              </a:tblGrid>
              <a:tr h="28610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AudioPlayer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06456"/>
                  </a:ext>
                </a:extLst>
              </a:tr>
              <a:tr h="4703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서버로부터 받은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Input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재생하는 클래스이다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사용해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data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받아온다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87797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0E8340-1D78-4230-B9D9-E7EE9FE5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77831"/>
              </p:ext>
            </p:extLst>
          </p:nvPr>
        </p:nvGraphicFramePr>
        <p:xfrm>
          <a:off x="4533899" y="3162802"/>
          <a:ext cx="6804660" cy="109522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4">
                  <a:extLst>
                    <a:ext uri="{9D8B030D-6E8A-4147-A177-3AD203B41FA5}">
                      <a16:colId xmlns:a16="http://schemas.microsoft.com/office/drawing/2014/main" val="3898674155"/>
                    </a:ext>
                  </a:extLst>
                </a:gridCol>
                <a:gridCol w="5808596">
                  <a:extLst>
                    <a:ext uri="{9D8B030D-6E8A-4147-A177-3AD203B41FA5}">
                      <a16:colId xmlns:a16="http://schemas.microsoft.com/office/drawing/2014/main" val="3008241540"/>
                    </a:ext>
                  </a:extLst>
                </a:gridCol>
              </a:tblGrid>
              <a:tr h="27412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327946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44265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790308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 pipeline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5192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AE33CC7-BE91-4B17-BAAD-FBD58B284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64310"/>
              </p:ext>
            </p:extLst>
          </p:nvPr>
        </p:nvGraphicFramePr>
        <p:xfrm>
          <a:off x="4533899" y="4525123"/>
          <a:ext cx="6804660" cy="10954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4">
                  <a:extLst>
                    <a:ext uri="{9D8B030D-6E8A-4147-A177-3AD203B41FA5}">
                      <a16:colId xmlns:a16="http://schemas.microsoft.com/office/drawing/2014/main" val="2167942875"/>
                    </a:ext>
                  </a:extLst>
                </a:gridCol>
                <a:gridCol w="5808596">
                  <a:extLst>
                    <a:ext uri="{9D8B030D-6E8A-4147-A177-3AD203B41FA5}">
                      <a16:colId xmlns:a16="http://schemas.microsoft.com/office/drawing/2014/main" val="3070572059"/>
                    </a:ext>
                  </a:extLst>
                </a:gridCol>
              </a:tblGrid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197164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404412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687778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539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9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12/22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C82A4-09BE-4AF9-BB55-9D3915C3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8664"/>
            <a:ext cx="3307019" cy="2068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DebugRenderer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6E2FF4-0563-4EDB-A385-49737291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6043"/>
              </p:ext>
            </p:extLst>
          </p:nvPr>
        </p:nvGraphicFramePr>
        <p:xfrm>
          <a:off x="4533899" y="1788580"/>
          <a:ext cx="6804660" cy="7467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3142382242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698904708"/>
                    </a:ext>
                  </a:extLst>
                </a:gridCol>
              </a:tblGrid>
              <a:tr h="2421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DebugRenderer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73831"/>
                  </a:ext>
                </a:extLst>
              </a:tr>
              <a:tr h="5045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Debuging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위한 클래스이다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OpenGL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이용하여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조합하여 화면에 출력한다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78060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184EE4-393F-42F6-9EF7-21D23DB99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166"/>
              </p:ext>
            </p:extLst>
          </p:nvPr>
        </p:nvGraphicFramePr>
        <p:xfrm>
          <a:off x="4533899" y="2818664"/>
          <a:ext cx="6804660" cy="27994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2747304877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3101580336"/>
                    </a:ext>
                  </a:extLst>
                </a:gridCol>
              </a:tblGrid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draw_box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655338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image: 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box: DetectionBox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8257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50282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 ndarray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표현되어 있는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bounding box, label, confidence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82141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17645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469874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00404"/>
                  </a:ext>
                </a:extLst>
              </a:tr>
              <a:tr h="7189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실제로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렌더링을 수행하는 함수이다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시간마다 호출되며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 frontend library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pyglet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 결과를 렌더링한다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73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18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23406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13/22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IMX219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카메라 모듈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361851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Name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Sony 8MP IMX219 Sensor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Optical Format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1/4 inches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Rate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>
                          <a:latin typeface="나눔고딕" pitchFamily="2" charset="-127"/>
                          <a:ea typeface="나눔고딕" pitchFamily="2" charset="-127"/>
                        </a:rPr>
                        <a:t>30fps@8MP, 60fps@1080p, 180fps@720p</a:t>
                      </a:r>
                      <a:endParaRPr lang="ko-KR" altLang="en-US" sz="16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Format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RAW8 / RAW10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Focus Type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Fixed</a:t>
                      </a:r>
                      <a:r>
                        <a:rPr lang="en-US" altLang="ko-KR" sz="1600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Focus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Interface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MIPI CSI-2</a:t>
                      </a:r>
                      <a:r>
                        <a:rPr lang="en-US" altLang="ko-KR" sz="1600" b="0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2-lane/4-lane</a:t>
                      </a: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IR</a:t>
                      </a:r>
                      <a:r>
                        <a:rPr lang="en-US" altLang="ko-KR" sz="1600" b="0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Sensitivity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Integral</a:t>
                      </a:r>
                      <a:r>
                        <a:rPr lang="en-US" altLang="ko-KR" sz="1600" b="0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IR Filter, visible light only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13/22</a:t>
            </a:r>
            <a:endParaRPr lang="ko-KR" altLang="en-US"/>
          </a:p>
        </p:txBody>
      </p:sp>
      <p:pic>
        <p:nvPicPr>
          <p:cNvPr id="8" name="그림 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9391B98-C064-4402-A1C3-F6968F196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114610"/>
            <a:ext cx="4203062" cy="42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89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549927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41938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497342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Name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TP-Link Tapo C200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Compression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H.264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Rate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>
                          <a:latin typeface="나눔고딕" pitchFamily="2" charset="-127"/>
                          <a:ea typeface="나눔고딕" pitchFamily="2" charset="-127"/>
                        </a:rPr>
                        <a:t>15fps@1080p</a:t>
                      </a:r>
                      <a:endParaRPr lang="ko-KR" altLang="en-US" sz="16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Sensor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1/2.9"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View Range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360° horizontal, 114° vertical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Built-in microphone and speaker 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Wireless Security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WPA/WPA2-PSK</a:t>
                      </a:r>
                      <a:endParaRPr lang="ko-KR" altLang="en-US" sz="16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13/22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C74D0-28F5-4F51-A385-12925007D162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PTZ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지원 카메라</a:t>
            </a:r>
          </a:p>
        </p:txBody>
      </p:sp>
      <p:pic>
        <p:nvPicPr>
          <p:cNvPr id="1026" name="Picture 2" descr="TAPO-C200 Gallery image 1 [Size: 391 (W) x 529 (H)]">
            <a:hlinkClick r:id="rId3" tooltip="TAPO-C200 Gallery image 1"/>
            <a:extLst>
              <a:ext uri="{FF2B5EF4-FFF2-40B4-BE49-F238E27FC236}">
                <a16:creationId xmlns:a16="http://schemas.microsoft.com/office/drawing/2014/main" id="{EC47CEF3-E743-4AE5-9112-B7C528898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66" y="2092617"/>
            <a:ext cx="3114151" cy="42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11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Ubuntu 18.04 with NVIDIA </a:t>
            </a:r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JetPack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4.6 (L4T kernel based – Linux for </a:t>
            </a:r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Tegra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16/22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8B03C-C28C-4196-B875-E9005D13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19565"/>
            <a:ext cx="7459968" cy="4371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F3DCB-039D-4500-84C2-72472219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38" y="2019565"/>
            <a:ext cx="3691647" cy="2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708378" y="1322314"/>
            <a:ext cx="107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시나리오가 부족하고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, object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의 응용 방향이 명확하지 않음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1/22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708378" y="1931231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지능형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시스템이라는 광범위한 주제에서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총기가 합법인 미국을 타겟으로 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gun threat detection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구체화함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5B0A9-386C-4CBD-864E-144576FF0BE6}"/>
              </a:ext>
            </a:extLst>
          </p:cNvPr>
          <p:cNvSpPr txBox="1"/>
          <p:nvPr/>
        </p:nvSpPr>
        <p:spPr>
          <a:xfrm>
            <a:off x="675077" y="2776215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환경의 장점 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6895C-BBEB-4AC0-A9B1-797491F33ACC}"/>
              </a:ext>
            </a:extLst>
          </p:cNvPr>
          <p:cNvSpPr txBox="1"/>
          <p:nvPr/>
        </p:nvSpPr>
        <p:spPr>
          <a:xfrm>
            <a:off x="708378" y="3442382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Linux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환경이 타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환경에 비해 안정적임을 기술함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DCB0B-971B-4230-B209-0A67BBC03BAF}"/>
              </a:ext>
            </a:extLst>
          </p:cNvPr>
          <p:cNvSpPr txBox="1"/>
          <p:nvPr/>
        </p:nvSpPr>
        <p:spPr>
          <a:xfrm>
            <a:off x="708378" y="41001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서술 부족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FF2061-7FFF-4492-A6E1-1EC5E9762B4A}"/>
              </a:ext>
            </a:extLst>
          </p:cNvPr>
          <p:cNvSpPr txBox="1"/>
          <p:nvPr/>
        </p:nvSpPr>
        <p:spPr>
          <a:xfrm>
            <a:off x="675077" y="4722774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목적에서 기존보다 상세히 구현할 기능을 서술하고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 내용을 보강하였음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9B706-FEAA-4AF7-A963-ABDD5B5486F0}"/>
              </a:ext>
            </a:extLst>
          </p:cNvPr>
          <p:cNvSpPr txBox="1"/>
          <p:nvPr/>
        </p:nvSpPr>
        <p:spPr>
          <a:xfrm>
            <a:off x="675077" y="56317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Protocol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의 다양성 표현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8E6CF-B5C7-41EC-AC56-DCD4C42130DD}"/>
              </a:ext>
            </a:extLst>
          </p:cNvPr>
          <p:cNvSpPr txBox="1"/>
          <p:nvPr/>
        </p:nvSpPr>
        <p:spPr>
          <a:xfrm>
            <a:off x="675077" y="6188533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변경으로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PTZ Control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이 핵심 기능이 아니게 되었음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 및 주요 프레임워크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823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17/22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A129-D069-43C7-AF6E-6ACB81421973}"/>
              </a:ext>
            </a:extLst>
          </p:cNvPr>
          <p:cNvSpPr txBox="1"/>
          <p:nvPr/>
        </p:nvSpPr>
        <p:spPr>
          <a:xfrm>
            <a:off x="1275646" y="2294955"/>
            <a:ext cx="149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Python 3.6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3052D-E895-4640-8299-50BE8617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89" y="3082350"/>
            <a:ext cx="1266611" cy="156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131B-F2A4-438B-BC93-66A6872EBC4E}"/>
              </a:ext>
            </a:extLst>
          </p:cNvPr>
          <p:cNvSpPr txBox="1"/>
          <p:nvPr/>
        </p:nvSpPr>
        <p:spPr>
          <a:xfrm>
            <a:off x="4705139" y="2286977"/>
            <a:ext cx="151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OpenCV 4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0E796C69-300D-4C13-80AA-1EE22E1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7" y="3067751"/>
            <a:ext cx="1578163" cy="156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A764A-FE5C-41A4-ACC0-F0BF3A16B17D}"/>
              </a:ext>
            </a:extLst>
          </p:cNvPr>
          <p:cNvSpPr txBox="1"/>
          <p:nvPr/>
        </p:nvSpPr>
        <p:spPr>
          <a:xfrm>
            <a:off x="7372420" y="2294955"/>
            <a:ext cx="115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Darknet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7C85BF-52B4-4E09-9EE8-2D2C54A3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00" y="3082350"/>
            <a:ext cx="1560043" cy="1560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31E3-48EF-414E-933B-E1A202D1E3CB}"/>
              </a:ext>
            </a:extLst>
          </p:cNvPr>
          <p:cNvSpPr txBox="1"/>
          <p:nvPr/>
        </p:nvSpPr>
        <p:spPr>
          <a:xfrm>
            <a:off x="9551400" y="2294955"/>
            <a:ext cx="156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Gstreamer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18/22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533401" y="1799203"/>
            <a:ext cx="89581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준비물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Jetson Nano, USB </a:t>
            </a:r>
            <a:r>
              <a:rPr lang="en-US" altLang="ko-KR" sz="1600" err="1">
                <a:latin typeface="나눔고딕" panose="020D0604000000000000" pitchFamily="50" charset="-127"/>
                <a:ea typeface="나눔고딕" panose="020D0604000000000000" pitchFamily="50" charset="-127"/>
              </a:rPr>
              <a:t>Wifi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dongle, Laptop,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모형 권총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개발 보드를 </a:t>
            </a:r>
            <a:r>
              <a:rPr lang="en-US" altLang="ko-KR" sz="1600" err="1">
                <a:latin typeface="나눔고딕" panose="020D0604000000000000" pitchFamily="50" charset="-127"/>
                <a:ea typeface="나눔고딕" panose="020D0604000000000000" pitchFamily="50" charset="-127"/>
              </a:rPr>
              <a:t>TUKorea_Wireless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와이파이에 연결한 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서버 설정을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config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입력한 후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, main.py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를 실행해 프로그램 구동을 확인한다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같은 방법으로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laptop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에서도 프로그램을 실행해 기능이 제대로 작동함을 확인한다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Laptop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에서는 시스템 모니터링 기능으로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real-time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임을 보인다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모형 권총을 준비해 실제 상황에서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gun detection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기능이 작동하는지 보인다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18/22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90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533401" y="1478568"/>
            <a:ext cx="78542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모듈 설계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원격 하드웨어 컨트롤 기능 구현</a:t>
            </a:r>
            <a:endParaRPr lang="en-US" altLang="ko-KR" sz="180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en-US" altLang="ko-KR" sz="18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Object Detection Model </a:t>
            </a:r>
            <a:r>
              <a:rPr lang="ko-KR" altLang="en-US" sz="18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구현 및 적용</a:t>
            </a:r>
            <a:endParaRPr lang="en-US" altLang="ko-KR" sz="180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네트워킹 기능 구현</a:t>
            </a:r>
            <a:endParaRPr lang="en-US" altLang="ko-KR" sz="180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통합</a:t>
            </a:r>
            <a:endParaRPr lang="en-US" altLang="ko-KR" sz="180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533401" y="3959205"/>
            <a:ext cx="6311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Deep </a:t>
            </a:r>
            <a:r>
              <a:rPr lang="en-US" altLang="ko-KR" err="1">
                <a:latin typeface="나눔고딕" panose="020D0604000000000000" pitchFamily="50" charset="-127"/>
                <a:ea typeface="나눔고딕" panose="020D0604000000000000" pitchFamily="50" charset="-127"/>
              </a:rPr>
              <a:t>Learing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관련 사전 조사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Video Capture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Hardware Encoding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시스템 문서화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19/22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20/22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Real-time gun detection in CCTV : An open problem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21/22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미국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급성장하는 보안카메라 시장 동향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물리보안시장 세계 최대 미국의 산업동향은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?</a:t>
            </a:r>
            <a:endParaRPr lang="en-US" altLang="ko-KR"/>
          </a:p>
          <a:p>
            <a:endParaRPr lang="en-US" altLang="ko-KR"/>
          </a:p>
          <a:p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Omnilert Gun Detect</a:t>
            </a:r>
            <a:endParaRPr lang="en-US" altLang="ko-KR" sz="1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Real-time gun detection in CCTV : An open problem</a:t>
            </a:r>
            <a:endParaRPr lang="en-US" altLang="ko-KR" sz="1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22/22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1/22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02714-F53C-4F22-9FFB-C804155B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62" y="2112495"/>
            <a:ext cx="5765744" cy="396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9D1AE-73F7-444A-A599-DDE8EF0511F1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미국에서의 총기 사고 위협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7FD4D-A7A7-41DE-AF5C-535CC64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4" y="2112495"/>
            <a:ext cx="5462750" cy="39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3/22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FCA9D-E1AE-4FA6-8771-931F4CD3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8" y="2114610"/>
            <a:ext cx="5659694" cy="3862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0EC286-B969-498C-A9FD-90FFC0AE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90" y="2109283"/>
            <a:ext cx="5030642" cy="38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3/22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187EB-8FF6-40EE-B355-9CCF07EB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63698"/>
            <a:ext cx="4882081" cy="449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54F0A-120C-494E-8398-42DC867E314D}"/>
              </a:ext>
            </a:extLst>
          </p:cNvPr>
          <p:cNvSpPr txBox="1"/>
          <p:nvPr/>
        </p:nvSpPr>
        <p:spPr>
          <a:xfrm>
            <a:off x="6049588" y="2561423"/>
            <a:ext cx="4766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중국은 저렴한 가격을 바탕으로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년 기준 미국 내 전체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44%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가량을 차지하고 있음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그러나 중국과 미국은 국제 정세 이슈로 현재 외교적 관계가 매우 악화된 상황임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게다가 최근 </a:t>
            </a:r>
            <a:r>
              <a:rPr lang="ko-KR" altLang="en-US" err="1">
                <a:latin typeface="나눔고딕" panose="020D0604000000000000" pitchFamily="50" charset="-127"/>
                <a:ea typeface="나눔고딕" panose="020D0604000000000000" pitchFamily="50" charset="-127"/>
              </a:rPr>
              <a:t>중국발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err="1">
                <a:latin typeface="나눔고딕" panose="020D0604000000000000" pitchFamily="50" charset="-127"/>
                <a:ea typeface="나눔고딕" panose="020D0604000000000000" pitchFamily="50" charset="-127"/>
              </a:rPr>
              <a:t>랜섬웨어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이슈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샤오미 스마트폰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보안이슈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err="1">
                <a:latin typeface="나눔고딕" panose="020D0604000000000000" pitchFamily="50" charset="-127"/>
                <a:ea typeface="나눔고딕" panose="020D0604000000000000" pitchFamily="50" charset="-127"/>
              </a:rPr>
              <a:t>레노버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노트북 </a:t>
            </a:r>
            <a:r>
              <a:rPr lang="ko-KR" altLang="en-US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백도어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사태 등으로 중국 출시 제품에 대한 보안성 신뢰도가 굉장히 떨어짐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87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의 성능 향상으로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 등의 분야에서의 응용 시스템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51615"/>
            <a:ext cx="3574753" cy="423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2/22</a:t>
            </a:r>
            <a:endParaRPr lang="ko-KR" altLang="en-US"/>
          </a:p>
        </p:txBody>
      </p:sp>
      <p:pic>
        <p:nvPicPr>
          <p:cNvPr id="10" name="그림 9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6D6AB01F-6B8F-4718-91C6-BB72F2DF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93" y="2058165"/>
            <a:ext cx="7456567" cy="42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19112" y="1225748"/>
            <a:ext cx="111537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  <a:p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을 작은 물체 탐지에 맞게 튜닝하여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총기류 및 사람을 감지할 수 있도록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학습시켜 경고 방송 등의 기능과 연계할 수 있도록 함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Video Streaming</a:t>
            </a:r>
          </a:p>
          <a:p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RTSP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사용한 비디오 스트림 기능을 구현하여 신뢰성 높은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Real-time video streaming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달성할 수 있도록 함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Remote Hardware Control</a:t>
            </a:r>
          </a:p>
          <a:p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시스템에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Camera PTZ, Microphone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등의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하드웨어를 네트워크 통신으로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원격 컨트롤할 수 있는 인터페이스 제공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Audio Input / Output</a:t>
            </a:r>
          </a:p>
          <a:p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음성 데이터를 서버로 전송하고 관리자가 각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구역에 안내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경고 방송을 할 수 있는 기능을 구현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6/22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81012" y="137090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총기 범죄 예방 및 빠른 대처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총기류를 감지하여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경고 방송 및 관리 시스템 전송 기능으로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총기 관련 범죄와 사고를 예방하고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빠른 신고로 피해를 </a:t>
            </a:r>
            <a:r>
              <a:rPr lang="ko-KR" altLang="en-US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줄일수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5/22</a:t>
            </a:r>
            <a:endParaRPr lang="ko-KR" altLang="en-US"/>
          </a:p>
        </p:txBody>
      </p:sp>
      <p:pic>
        <p:nvPicPr>
          <p:cNvPr id="7" name="그림 6" descr="텍스트, 실외, 대지, 자전거이(가) 표시된 사진&#10;&#10;자동 생성된 설명">
            <a:extLst>
              <a:ext uri="{FF2B5EF4-FFF2-40B4-BE49-F238E27FC236}">
                <a16:creationId xmlns:a16="http://schemas.microsoft.com/office/drawing/2014/main" id="{6028A878-E7B3-4E2A-B9D0-51A7335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2652890"/>
            <a:ext cx="5919787" cy="3409870"/>
          </a:xfrm>
          <a:prstGeom prst="rect">
            <a:avLst/>
          </a:prstGeom>
        </p:spPr>
      </p:pic>
      <p:pic>
        <p:nvPicPr>
          <p:cNvPr id="13" name="그림 12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6CC13FD1-FB8B-4950-BED4-B19314FF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26" y="2652890"/>
            <a:ext cx="5034573" cy="34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18667</TotalTime>
  <Words>2899</Words>
  <Application>Microsoft Office PowerPoint</Application>
  <PresentationFormat>와이드스크린</PresentationFormat>
  <Paragraphs>585</Paragraphs>
  <Slides>36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나눔고딕</vt:lpstr>
      <vt:lpstr>맑은 고딕</vt:lpstr>
      <vt:lpstr>Arial</vt:lpstr>
      <vt:lpstr>Calisto MT</vt:lpstr>
      <vt:lpstr>Wingdings 2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목적</vt:lpstr>
      <vt:lpstr>종합설계 개요: 연구 개발 효과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구조도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데모 환경 설계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/컴퓨터공학전공/학생 정수민</cp:lastModifiedBy>
  <cp:revision>681</cp:revision>
  <dcterms:created xsi:type="dcterms:W3CDTF">2021-12-15T10:55:05Z</dcterms:created>
  <dcterms:modified xsi:type="dcterms:W3CDTF">2022-03-10T00:34:52Z</dcterms:modified>
</cp:coreProperties>
</file>